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27" r:id="rId4"/>
    <p:sldId id="428" r:id="rId5"/>
    <p:sldId id="470" r:id="rId6"/>
    <p:sldId id="475" r:id="rId7"/>
    <p:sldId id="476" r:id="rId8"/>
    <p:sldId id="434" r:id="rId9"/>
  </p:sldIdLst>
  <p:sldSz cx="9144000" cy="5715000" type="screen16x10"/>
  <p:notesSz cx="6858000" cy="9144000"/>
  <p:embeddedFontLs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45" autoAdjust="0"/>
  </p:normalViewPr>
  <p:slideViewPr>
    <p:cSldViewPr>
      <p:cViewPr>
        <p:scale>
          <a:sx n="62" d="100"/>
          <a:sy n="62" d="100"/>
        </p:scale>
        <p:origin x="-72" y="-72"/>
      </p:cViewPr>
      <p:guideLst>
        <p:guide orient="horz" pos="2016"/>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Lilly is wondering how she can find</a:t>
            </a:r>
            <a:r>
              <a:rPr lang="en-US" baseline="0" dirty="0" smtClean="0"/>
              <a:t> the sum of 731 + 256 without drawing out any pictures.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When w</a:t>
            </a:r>
            <a:r>
              <a:rPr lang="en-US" baseline="0" dirty="0" smtClean="0"/>
              <a:t>e expand a number, we are stretching it out to show the values of each digit.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Even though you see the number 2, the digit has different values depending on its place in the number.</a:t>
            </a:r>
            <a:r>
              <a:rPr lang="en-US" baseline="0" dirty="0" smtClean="0"/>
              <a:t> It’s important to remember that a three-digit number is made up of hundreds, tens, and ones.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In order to find the sum of 384 + 415, I am going to use expanded form. I am going to expand both numbers into their hundreds, tens, and ones values. That way I can easily add the hundreds together, the tens together, and the ones together. When I expand the first number, I have 300 because there is a 3 in the hundreds place. To that I will add 400, because there is a 4 in the hundreds place of 415. As I continue, you will see the values of the digits in 384 in blue on the left and the values of the digits in 415 in green on the right. So 300 plus 400 equals 700. Now I’ll move onto the tens. 80 (8 tens in 384) plus 10 (1 ten in 415) makes 90. Finally the ones: 4 (4 ones in 384) plus 5 (5 ones in 415) equals 9. Finally I add the expanded sums together to make the standard form of the answer. 384 + 415 = 799.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At the beginning of this lesson, Lilly wanted to know how to find the sum of 731 + 256 without drawing out any pictures. Now that we know how to find the sum of a number sentence by using expanded form, we can help Lilly find the sum here. First we’ll do the hundreds of each number. So 700 + 200 = 900. Now onto the tens. 30 + 50 = 80. And finally the ones 1 + 6 = 7. Then we just have to add up the sums of each value, or put those sums into standard form. So 900 + 80 + 7 = 987.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look at one final example. 300 + 100 = 400. 20 + 30 = 50 .4 + 1 = 5. So 400 + 50 + 5 = 455.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 name="Picture 5"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0" y="5173980"/>
            <a:ext cx="2400300" cy="4320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85800"/>
            <a:ext cx="8458200" cy="954107"/>
          </a:xfrm>
        </p:spPr>
        <p:txBody>
          <a:bodyPr wrap="square">
            <a:spAutoFit/>
          </a:bodyPr>
          <a:lstStyle/>
          <a:p>
            <a:pPr marL="0" indent="0" algn="ctr">
              <a:buNone/>
            </a:pPr>
            <a:r>
              <a:rPr lang="en-US" sz="2800" dirty="0" smtClean="0">
                <a:solidFill>
                  <a:schemeClr val="accent5"/>
                </a:solidFill>
              </a:rPr>
              <a:t>How do you find the sum of three-digit numbers without drawing out any pictures?</a:t>
            </a:r>
            <a:endParaRPr lang="en-US" sz="2800" dirty="0">
              <a:solidFill>
                <a:schemeClr val="accent5"/>
              </a:solidFill>
            </a:endParaRPr>
          </a:p>
        </p:txBody>
      </p:sp>
      <p:grpSp>
        <p:nvGrpSpPr>
          <p:cNvPr id="6" name="Group 5"/>
          <p:cNvGrpSpPr/>
          <p:nvPr/>
        </p:nvGrpSpPr>
        <p:grpSpPr>
          <a:xfrm>
            <a:off x="2882900" y="2286000"/>
            <a:ext cx="3403600" cy="3445797"/>
            <a:chOff x="2171700" y="2286000"/>
            <a:chExt cx="3403600" cy="3445797"/>
          </a:xfrm>
        </p:grpSpPr>
        <p:sp>
          <p:nvSpPr>
            <p:cNvPr id="7" name="Cloud Callout 6"/>
            <p:cNvSpPr/>
            <p:nvPr/>
          </p:nvSpPr>
          <p:spPr>
            <a:xfrm>
              <a:off x="2171700" y="2286000"/>
              <a:ext cx="1897380" cy="9144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pic>
          <p:nvPicPr>
            <p:cNvPr id="9" name="Picture 8"/>
            <p:cNvPicPr>
              <a:picLocks noChangeAspect="1"/>
            </p:cNvPicPr>
            <p:nvPr/>
          </p:nvPicPr>
          <p:blipFill>
            <a:blip r:embed="rId3"/>
            <a:stretch>
              <a:fillRect/>
            </a:stretch>
          </p:blipFill>
          <p:spPr>
            <a:xfrm>
              <a:off x="3886200" y="3013997"/>
              <a:ext cx="1689100" cy="2717800"/>
            </a:xfrm>
            <a:prstGeom prst="rect">
              <a:avLst/>
            </a:prstGeom>
          </p:spPr>
        </p:pic>
      </p:grpSp>
      <p:sp>
        <p:nvSpPr>
          <p:cNvPr id="10" name="TextBox 9"/>
          <p:cNvSpPr txBox="1"/>
          <p:nvPr/>
        </p:nvSpPr>
        <p:spPr>
          <a:xfrm>
            <a:off x="2914650" y="2514600"/>
            <a:ext cx="2000250" cy="369332"/>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731 + 256 = ?</a:t>
            </a: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 presetClass="entr" presetSubtype="0" fill="hold" grpId="0" nodeType="withEffect">
                                  <p:stCondLst>
                                    <p:cond delay="0"/>
                                  </p:stCondLst>
                                  <p:iterate type="lt">
                                    <p:tmAbs val="80"/>
                                  </p:iterate>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333501"/>
            <a:ext cx="80010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three-digit numbers </a:t>
            </a:r>
            <a:r>
              <a:rPr lang="en-US" sz="3600" dirty="0" smtClean="0">
                <a:solidFill>
                  <a:schemeClr val="accent1"/>
                </a:solidFill>
                <a:latin typeface="Orly's Font 2" pitchFamily="66" charset="0"/>
                <a:ea typeface="Verdana" pitchFamily="34" charset="0"/>
                <a:cs typeface="Verdana" pitchFamily="34" charset="0"/>
              </a:rPr>
              <a:t>by using expanded form.</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Expanded form of 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14400" y="1943100"/>
            <a:ext cx="73152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rgbClr val="5E9732"/>
                </a:solidFill>
                <a:latin typeface="Orly's Font 2" pitchFamily="66" charset="0"/>
              </a:rPr>
              <a:t>2 2 2</a:t>
            </a:r>
            <a:endParaRPr lang="en-US" sz="3200" dirty="0">
              <a:solidFill>
                <a:srgbClr val="5E9732"/>
              </a:solidFill>
              <a:latin typeface="Orly's Font 2" pitchFamily="66" charset="0"/>
            </a:endParaRPr>
          </a:p>
        </p:txBody>
      </p:sp>
      <p:sp>
        <p:nvSpPr>
          <p:cNvPr id="6" name="Text Placeholder 2"/>
          <p:cNvSpPr txBox="1">
            <a:spLocks/>
          </p:cNvSpPr>
          <p:nvPr/>
        </p:nvSpPr>
        <p:spPr bwMode="auto">
          <a:xfrm>
            <a:off x="4572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200		+ </a:t>
            </a:r>
            <a:endParaRPr lang="en-US" sz="3200" dirty="0">
              <a:solidFill>
                <a:schemeClr val="accent5"/>
              </a:solidFill>
              <a:latin typeface="Orly's Font 2" pitchFamily="66" charset="0"/>
            </a:endParaRPr>
          </a:p>
        </p:txBody>
      </p:sp>
      <p:cxnSp>
        <p:nvCxnSpPr>
          <p:cNvPr id="7" name="Straight Arrow Connector 6"/>
          <p:cNvCxnSpPr/>
          <p:nvPr/>
        </p:nvCxnSpPr>
        <p:spPr>
          <a:xfrm flipH="1">
            <a:off x="2057400" y="2400300"/>
            <a:ext cx="1714500" cy="8001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8" name="Text Placeholder 2"/>
          <p:cNvSpPr txBox="1">
            <a:spLocks/>
          </p:cNvSpPr>
          <p:nvPr/>
        </p:nvSpPr>
        <p:spPr bwMode="auto">
          <a:xfrm>
            <a:off x="3657600" y="3301424"/>
            <a:ext cx="27432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20	    + </a:t>
            </a:r>
            <a:endParaRPr lang="en-US" sz="3200" dirty="0">
              <a:solidFill>
                <a:schemeClr val="accent5"/>
              </a:solidFill>
              <a:latin typeface="Orly's Font 2" pitchFamily="66" charset="0"/>
            </a:endParaRPr>
          </a:p>
        </p:txBody>
      </p:sp>
      <p:cxnSp>
        <p:nvCxnSpPr>
          <p:cNvPr id="9" name="Straight Arrow Connector 8"/>
          <p:cNvCxnSpPr/>
          <p:nvPr/>
        </p:nvCxnSpPr>
        <p:spPr>
          <a:xfrm flipH="1">
            <a:off x="4572000" y="2457450"/>
            <a:ext cx="47180" cy="62865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60579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a:t>
            </a:r>
            <a:endParaRPr lang="en-US" sz="3200" dirty="0">
              <a:solidFill>
                <a:schemeClr val="accent5"/>
              </a:solidFill>
              <a:latin typeface="Orly's Font 2" pitchFamily="66" charset="0"/>
            </a:endParaRPr>
          </a:p>
        </p:txBody>
      </p:sp>
      <p:cxnSp>
        <p:nvCxnSpPr>
          <p:cNvPr id="13" name="Straight Arrow Connector 12"/>
          <p:cNvCxnSpPr/>
          <p:nvPr/>
        </p:nvCxnSpPr>
        <p:spPr>
          <a:xfrm>
            <a:off x="5257800" y="2514600"/>
            <a:ext cx="2171700" cy="571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6"/>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8"/>
                                        </p:tgtEl>
                                        <p:attrNameLst>
                                          <p:attrName>style.visibility</p:attrName>
                                        </p:attrNameLst>
                                      </p:cBhvr>
                                      <p:to>
                                        <p:strVal val="visible"/>
                                      </p:to>
                                    </p:se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12"/>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p:bldP spid="8"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102870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Some people add the numbers they see, not their values.</a:t>
            </a:r>
            <a:endParaRPr lang="en-US" sz="2800" dirty="0">
              <a:solidFill>
                <a:schemeClr val="accent1"/>
              </a:solidFill>
              <a:latin typeface="Orly's Font 2" pitchFamily="66" charset="0"/>
            </a:endParaRPr>
          </a:p>
        </p:txBody>
      </p:sp>
      <p:sp>
        <p:nvSpPr>
          <p:cNvPr id="6" name="Text Placeholder 2"/>
          <p:cNvSpPr txBox="1">
            <a:spLocks/>
          </p:cNvSpPr>
          <p:nvPr/>
        </p:nvSpPr>
        <p:spPr bwMode="auto">
          <a:xfrm>
            <a:off x="914400" y="1943100"/>
            <a:ext cx="73152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rgbClr val="5E9732"/>
                </a:solidFill>
                <a:latin typeface="Orly's Font 2" pitchFamily="66" charset="0"/>
              </a:rPr>
              <a:t>2 2 2</a:t>
            </a:r>
            <a:endParaRPr lang="en-US" sz="3200" dirty="0">
              <a:solidFill>
                <a:srgbClr val="5E9732"/>
              </a:solidFill>
              <a:latin typeface="Orly's Font 2" pitchFamily="66" charset="0"/>
            </a:endParaRPr>
          </a:p>
        </p:txBody>
      </p:sp>
      <p:sp>
        <p:nvSpPr>
          <p:cNvPr id="7" name="Text Placeholder 2"/>
          <p:cNvSpPr txBox="1">
            <a:spLocks/>
          </p:cNvSpPr>
          <p:nvPr/>
        </p:nvSpPr>
        <p:spPr bwMode="auto">
          <a:xfrm>
            <a:off x="1143000" y="3301424"/>
            <a:ext cx="24003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	+ </a:t>
            </a:r>
            <a:endParaRPr lang="en-US" sz="3200" dirty="0">
              <a:solidFill>
                <a:schemeClr val="accent5"/>
              </a:solidFill>
              <a:latin typeface="Orly's Font 2" pitchFamily="66" charset="0"/>
            </a:endParaRPr>
          </a:p>
        </p:txBody>
      </p:sp>
      <p:cxnSp>
        <p:nvCxnSpPr>
          <p:cNvPr id="8" name="Straight Arrow Connector 7"/>
          <p:cNvCxnSpPr/>
          <p:nvPr/>
        </p:nvCxnSpPr>
        <p:spPr>
          <a:xfrm flipH="1">
            <a:off x="2057400" y="2400300"/>
            <a:ext cx="1714500" cy="8001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9" name="Text Placeholder 2"/>
          <p:cNvSpPr txBox="1">
            <a:spLocks/>
          </p:cNvSpPr>
          <p:nvPr/>
        </p:nvSpPr>
        <p:spPr bwMode="auto">
          <a:xfrm>
            <a:off x="3657600" y="3301424"/>
            <a:ext cx="27432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	    + </a:t>
            </a:r>
            <a:endParaRPr lang="en-US" sz="3200" dirty="0">
              <a:solidFill>
                <a:schemeClr val="accent5"/>
              </a:solidFill>
              <a:latin typeface="Orly's Font 2" pitchFamily="66" charset="0"/>
            </a:endParaRPr>
          </a:p>
        </p:txBody>
      </p:sp>
      <p:cxnSp>
        <p:nvCxnSpPr>
          <p:cNvPr id="10" name="Straight Arrow Connector 9"/>
          <p:cNvCxnSpPr/>
          <p:nvPr/>
        </p:nvCxnSpPr>
        <p:spPr>
          <a:xfrm flipH="1">
            <a:off x="4572000" y="2457450"/>
            <a:ext cx="47180" cy="62865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257800" y="2514600"/>
            <a:ext cx="2171700" cy="571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2" name="Text Placeholder 2"/>
          <p:cNvSpPr txBox="1">
            <a:spLocks/>
          </p:cNvSpPr>
          <p:nvPr/>
        </p:nvSpPr>
        <p:spPr bwMode="auto">
          <a:xfrm>
            <a:off x="6057900" y="3301424"/>
            <a:ext cx="3086100" cy="5847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200" dirty="0" smtClean="0">
                <a:solidFill>
                  <a:schemeClr val="accent5"/>
                </a:solidFill>
                <a:latin typeface="Orly's Font 2" pitchFamily="66" charset="0"/>
              </a:rPr>
              <a:t>2</a:t>
            </a:r>
            <a:endParaRPr lang="en-US" sz="3200" dirty="0">
              <a:solidFill>
                <a:schemeClr val="accent5"/>
              </a:solidFill>
              <a:latin typeface="Orly's Font 2" pitchFamily="66" charset="0"/>
            </a:endParaRPr>
          </a:p>
        </p:txBody>
      </p:sp>
      <p:cxnSp>
        <p:nvCxnSpPr>
          <p:cNvPr id="13" name="Straight Connector 12"/>
          <p:cNvCxnSpPr/>
          <p:nvPr/>
        </p:nvCxnSpPr>
        <p:spPr>
          <a:xfrm>
            <a:off x="571500" y="2857500"/>
            <a:ext cx="8001000" cy="1257300"/>
          </a:xfrm>
          <a:prstGeom prst="line">
            <a:avLst/>
          </a:prstGeom>
          <a:ln w="38100" cmpd="sng"/>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flipV="1">
            <a:off x="685800" y="2857500"/>
            <a:ext cx="8115300" cy="1143000"/>
          </a:xfrm>
          <a:prstGeom prst="line">
            <a:avLst/>
          </a:prstGeom>
          <a:ln w="38100" cmpd="sng"/>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7"/>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9"/>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 presetClass="entr" presetSubtype="0" fill="hold" grpId="0" nodeType="withEffect">
                                  <p:stCondLst>
                                    <p:cond delay="0"/>
                                  </p:stCondLst>
                                  <p:iterate type="lt">
                                    <p:tmAbs val="80"/>
                                  </p:iterate>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a:cs typeface="Orly's Font 2"/>
              </a:rPr>
              <a:t>What is 384 + </a:t>
            </a:r>
            <a:r>
              <a:rPr lang="en-US" sz="2800" dirty="0" smtClean="0">
                <a:solidFill>
                  <a:schemeClr val="accent5"/>
                </a:solidFill>
                <a:latin typeface="Orly's Font 2"/>
                <a:cs typeface="Orly's Font 2"/>
              </a:rPr>
              <a:t>415 </a:t>
            </a:r>
            <a:r>
              <a:rPr lang="en-US" sz="2800" dirty="0" smtClean="0">
                <a:solidFill>
                  <a:schemeClr val="accent1"/>
                </a:solidFill>
                <a:latin typeface="Orly's Font 2"/>
                <a:cs typeface="Orly's Font 2"/>
              </a:rPr>
              <a:t>? </a:t>
            </a:r>
            <a:endParaRPr lang="en-US" sz="2800" dirty="0">
              <a:solidFill>
                <a:schemeClr val="accent1"/>
              </a:solidFill>
              <a:latin typeface="Orly's Font 2"/>
              <a:cs typeface="Orly's Font 2"/>
            </a:endParaRPr>
          </a:p>
        </p:txBody>
      </p:sp>
      <p:sp>
        <p:nvSpPr>
          <p:cNvPr id="31" name="TextBox 30"/>
          <p:cNvSpPr txBox="1"/>
          <p:nvPr/>
        </p:nvSpPr>
        <p:spPr>
          <a:xfrm>
            <a:off x="457200" y="2017573"/>
            <a:ext cx="2286000" cy="1754327"/>
          </a:xfrm>
          <a:prstGeom prst="rect">
            <a:avLst/>
          </a:prstGeom>
          <a:noFill/>
        </p:spPr>
        <p:txBody>
          <a:bodyPr wrap="square" rtlCol="0">
            <a:spAutoFit/>
          </a:bodyPr>
          <a:lstStyle/>
          <a:p>
            <a:pPr algn="ctr"/>
            <a:r>
              <a:rPr lang="en-US" sz="3600" dirty="0" smtClean="0">
                <a:solidFill>
                  <a:schemeClr val="accent1"/>
                </a:solidFill>
                <a:latin typeface="Orly's Font 2"/>
                <a:ea typeface="Verdana" pitchFamily="34" charset="0"/>
                <a:cs typeface="Orly's Font 2"/>
              </a:rPr>
              <a:t>300 </a:t>
            </a:r>
          </a:p>
          <a:p>
            <a:pPr algn="ctr"/>
            <a:r>
              <a:rPr lang="en-US" sz="3600" dirty="0" smtClean="0">
                <a:solidFill>
                  <a:schemeClr val="accent1"/>
                </a:solidFill>
                <a:latin typeface="Orly's Font 2"/>
                <a:ea typeface="Verdana" pitchFamily="34" charset="0"/>
                <a:cs typeface="Orly's Font 2"/>
              </a:rPr>
              <a:t>  80 </a:t>
            </a:r>
          </a:p>
          <a:p>
            <a:pPr algn="ctr"/>
            <a:r>
              <a:rPr lang="en-US" sz="3600" dirty="0" smtClean="0">
                <a:solidFill>
                  <a:schemeClr val="accent1"/>
                </a:solidFill>
                <a:latin typeface="Orly's Font 2"/>
                <a:ea typeface="Verdana" pitchFamily="34" charset="0"/>
                <a:cs typeface="Orly's Font 2"/>
              </a:rPr>
              <a:t>    4</a:t>
            </a:r>
          </a:p>
        </p:txBody>
      </p:sp>
      <p:cxnSp>
        <p:nvCxnSpPr>
          <p:cNvPr id="32" name="Straight Arrow Connector 31"/>
          <p:cNvCxnSpPr/>
          <p:nvPr/>
        </p:nvCxnSpPr>
        <p:spPr>
          <a:xfrm flipV="1">
            <a:off x="4343400" y="2286001"/>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chemeClr val="accent1"/>
                </a:solidFill>
                <a:latin typeface="Orly's Font 2"/>
                <a:ea typeface="Verdana" pitchFamily="34" charset="0"/>
                <a:cs typeface="Orly's Font 2"/>
              </a:rPr>
              <a:t>7</a:t>
            </a:r>
            <a:r>
              <a:rPr lang="en-US" sz="3600" dirty="0" smtClean="0">
                <a:solidFill>
                  <a:schemeClr val="accent1"/>
                </a:solidFill>
                <a:latin typeface="Orly's Font 2"/>
                <a:ea typeface="Verdana" pitchFamily="34" charset="0"/>
                <a:cs typeface="Orly's Font 2"/>
              </a:rPr>
              <a:t>00</a:t>
            </a:r>
          </a:p>
          <a:p>
            <a:pPr algn="ctr"/>
            <a:r>
              <a:rPr lang="en-US" sz="3600" dirty="0" smtClean="0">
                <a:solidFill>
                  <a:srgbClr val="5E9732"/>
                </a:solidFill>
                <a:latin typeface="Orly's Font 2"/>
                <a:ea typeface="Verdana" pitchFamily="34" charset="0"/>
                <a:cs typeface="Orly's Font 2"/>
              </a:rPr>
              <a:t>  </a:t>
            </a:r>
          </a:p>
        </p:txBody>
      </p:sp>
      <p:cxnSp>
        <p:nvCxnSpPr>
          <p:cNvPr id="34" name="Straight Arrow Connector 33"/>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rgbClr val="0078AE"/>
                </a:solidFill>
                <a:latin typeface="Orly's Font 2"/>
                <a:ea typeface="Verdana" pitchFamily="34" charset="0"/>
                <a:cs typeface="Orly's Font 2"/>
              </a:rPr>
              <a:t>9</a:t>
            </a:r>
            <a:r>
              <a:rPr lang="en-US" sz="3600" dirty="0" smtClean="0">
                <a:solidFill>
                  <a:srgbClr val="0078AE"/>
                </a:solidFill>
                <a:latin typeface="Orly's Font 2"/>
                <a:ea typeface="Verdana" pitchFamily="34" charset="0"/>
                <a:cs typeface="Orly's Font 2"/>
              </a:rPr>
              <a:t>0</a:t>
            </a:r>
          </a:p>
          <a:p>
            <a:pPr algn="ctr"/>
            <a:r>
              <a:rPr lang="en-US" sz="3600" dirty="0" smtClean="0">
                <a:solidFill>
                  <a:srgbClr val="5E9732"/>
                </a:solidFill>
                <a:latin typeface="Orly's Font 2"/>
                <a:ea typeface="Verdana" pitchFamily="34" charset="0"/>
                <a:cs typeface="Orly's Font 2"/>
              </a:rPr>
              <a:t>    </a:t>
            </a:r>
          </a:p>
        </p:txBody>
      </p:sp>
      <p:cxnSp>
        <p:nvCxnSpPr>
          <p:cNvPr id="36" name="Straight Arrow Connector 35"/>
          <p:cNvCxnSpPr/>
          <p:nvPr/>
        </p:nvCxnSpPr>
        <p:spPr>
          <a:xfrm>
            <a:off x="4343400" y="36576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400800" y="3371671"/>
            <a:ext cx="1828800" cy="646331"/>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rgbClr val="0078AE"/>
                </a:solidFill>
                <a:latin typeface="Orly's Font 2"/>
                <a:ea typeface="Verdana" pitchFamily="34" charset="0"/>
                <a:cs typeface="Orly's Font 2"/>
              </a:rPr>
              <a:t>9</a:t>
            </a:r>
            <a:endParaRPr lang="en-US" sz="3600" dirty="0" smtClean="0">
              <a:solidFill>
                <a:srgbClr val="0078AE"/>
              </a:solidFill>
              <a:latin typeface="Orly's Font 2"/>
              <a:ea typeface="Verdana" pitchFamily="34" charset="0"/>
              <a:cs typeface="Orly's Font 2"/>
            </a:endParaRPr>
          </a:p>
        </p:txBody>
      </p:sp>
      <p:sp>
        <p:nvSpPr>
          <p:cNvPr id="38" name="TextBox 37"/>
          <p:cNvSpPr txBox="1"/>
          <p:nvPr/>
        </p:nvSpPr>
        <p:spPr>
          <a:xfrm>
            <a:off x="6743700" y="2677180"/>
            <a:ext cx="571500" cy="646331"/>
          </a:xfrm>
          <a:prstGeom prst="rect">
            <a:avLst/>
          </a:prstGeom>
          <a:noFill/>
        </p:spPr>
        <p:txBody>
          <a:bodyPr wrap="square" rtlCol="0">
            <a:spAutoFit/>
          </a:bodyPr>
          <a:lstStyle/>
          <a:p>
            <a:r>
              <a:rPr lang="en-US" sz="3600" dirty="0" smtClean="0">
                <a:solidFill>
                  <a:srgbClr val="5E9732"/>
                </a:solidFill>
                <a:latin typeface="Orly's Font 2"/>
                <a:ea typeface="Verdana" pitchFamily="34" charset="0"/>
                <a:cs typeface="Orly's Font 2"/>
              </a:rPr>
              <a:t>+</a:t>
            </a:r>
          </a:p>
        </p:txBody>
      </p:sp>
      <p:sp>
        <p:nvSpPr>
          <p:cNvPr id="39" name="TextBox 38"/>
          <p:cNvSpPr txBox="1"/>
          <p:nvPr/>
        </p:nvSpPr>
        <p:spPr>
          <a:xfrm>
            <a:off x="6743700" y="3429000"/>
            <a:ext cx="571500" cy="646331"/>
          </a:xfrm>
          <a:prstGeom prst="rect">
            <a:avLst/>
          </a:prstGeom>
          <a:noFill/>
        </p:spPr>
        <p:txBody>
          <a:bodyPr wrap="square" rtlCol="0">
            <a:spAutoFit/>
          </a:bodyPr>
          <a:lstStyle/>
          <a:p>
            <a:r>
              <a:rPr lang="en-US" sz="3600" dirty="0" smtClean="0">
                <a:solidFill>
                  <a:srgbClr val="5E9732"/>
                </a:solidFill>
                <a:latin typeface="Orly's Font 2"/>
                <a:ea typeface="Verdana" pitchFamily="34" charset="0"/>
                <a:cs typeface="Orly's Font 2"/>
              </a:rPr>
              <a:t>+</a:t>
            </a:r>
          </a:p>
        </p:txBody>
      </p:sp>
      <p:cxnSp>
        <p:nvCxnSpPr>
          <p:cNvPr id="40" name="Straight Connector 39"/>
          <p:cNvCxnSpPr/>
          <p:nvPr/>
        </p:nvCxnSpPr>
        <p:spPr>
          <a:xfrm>
            <a:off x="6515100" y="3971836"/>
            <a:ext cx="1828800" cy="0"/>
          </a:xfrm>
          <a:prstGeom prst="line">
            <a:avLst/>
          </a:prstGeom>
          <a:ln w="57150" cmpd="sng">
            <a:solidFill>
              <a:schemeClr val="accent5"/>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400800" y="4057471"/>
            <a:ext cx="1828800" cy="1200329"/>
          </a:xfrm>
          <a:prstGeom prst="rect">
            <a:avLst/>
          </a:prstGeom>
          <a:noFill/>
        </p:spPr>
        <p:txBody>
          <a:bodyPr wrap="square" rtlCol="0">
            <a:spAutoFit/>
          </a:bodyPr>
          <a:lstStyle/>
          <a:p>
            <a:pPr algn="ctr"/>
            <a:r>
              <a:rPr lang="en-US" sz="3600" dirty="0" smtClean="0">
                <a:solidFill>
                  <a:schemeClr val="accent3"/>
                </a:solidFill>
                <a:latin typeface="Orly's Font" pitchFamily="66" charset="0"/>
                <a:ea typeface="Verdana" pitchFamily="34" charset="0"/>
                <a:cs typeface="Verdana" pitchFamily="34" charset="0"/>
              </a:rPr>
              <a:t>  799</a:t>
            </a:r>
          </a:p>
          <a:p>
            <a:pPr algn="ctr"/>
            <a:r>
              <a:rPr lang="en-US" sz="3600" dirty="0" smtClean="0">
                <a:solidFill>
                  <a:srgbClr val="5E9732"/>
                </a:solidFill>
                <a:latin typeface="Orly's Font" pitchFamily="66" charset="0"/>
                <a:ea typeface="Verdana" pitchFamily="34" charset="0"/>
                <a:cs typeface="Verdana" pitchFamily="34" charset="0"/>
              </a:rPr>
              <a:t>    </a:t>
            </a:r>
          </a:p>
        </p:txBody>
      </p:sp>
      <p:sp>
        <p:nvSpPr>
          <p:cNvPr id="42" name="TextBox 41"/>
          <p:cNvSpPr txBox="1"/>
          <p:nvPr/>
        </p:nvSpPr>
        <p:spPr>
          <a:xfrm>
            <a:off x="2057400" y="2057400"/>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rgbClr val="5E9732"/>
                </a:solidFill>
                <a:latin typeface="Orly's Font 2"/>
                <a:ea typeface="Verdana" pitchFamily="34" charset="0"/>
                <a:cs typeface="Orly's Font 2"/>
              </a:rPr>
              <a:t>+</a:t>
            </a:r>
            <a:r>
              <a:rPr lang="en-US" sz="3600" dirty="0" smtClean="0">
                <a:solidFill>
                  <a:srgbClr val="5E9732"/>
                </a:solidFill>
                <a:latin typeface="Orly's Font 2"/>
                <a:ea typeface="Verdana" pitchFamily="34" charset="0"/>
                <a:cs typeface="Orly's Font 2"/>
              </a:rPr>
              <a:t>     10</a:t>
            </a:r>
          </a:p>
          <a:p>
            <a:pPr algn="ctr"/>
            <a:r>
              <a:rPr lang="en-US" sz="3600" dirty="0" smtClean="0">
                <a:solidFill>
                  <a:srgbClr val="5E9732"/>
                </a:solidFill>
                <a:latin typeface="Orly's Font 2"/>
                <a:ea typeface="Verdana" pitchFamily="34" charset="0"/>
                <a:cs typeface="Orly's Font 2"/>
              </a:rPr>
              <a:t>    </a:t>
            </a:r>
          </a:p>
        </p:txBody>
      </p:sp>
      <p:sp>
        <p:nvSpPr>
          <p:cNvPr id="43" name="TextBox 42"/>
          <p:cNvSpPr txBox="1"/>
          <p:nvPr/>
        </p:nvSpPr>
        <p:spPr>
          <a:xfrm>
            <a:off x="2057400" y="2703373"/>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rgbClr val="5E9732"/>
                </a:solidFill>
                <a:latin typeface="Orly's Font 2"/>
                <a:ea typeface="Verdana" pitchFamily="34" charset="0"/>
                <a:cs typeface="Orly's Font 2"/>
              </a:rPr>
              <a:t>+</a:t>
            </a:r>
            <a:r>
              <a:rPr lang="en-US" sz="3600" dirty="0" smtClean="0">
                <a:solidFill>
                  <a:srgbClr val="5E9732"/>
                </a:solidFill>
                <a:latin typeface="Orly's Font 2"/>
                <a:ea typeface="Verdana" pitchFamily="34" charset="0"/>
                <a:cs typeface="Orly's Font 2"/>
              </a:rPr>
              <a:t>      5</a:t>
            </a:r>
          </a:p>
          <a:p>
            <a:pPr algn="ctr"/>
            <a:r>
              <a:rPr lang="en-US" sz="3600" dirty="0" smtClean="0">
                <a:solidFill>
                  <a:srgbClr val="5E9732"/>
                </a:solidFill>
                <a:latin typeface="Orly's Font 2"/>
                <a:ea typeface="Verdana" pitchFamily="34" charset="0"/>
                <a:cs typeface="Orly's Font 2"/>
              </a:rPr>
              <a:t>    </a:t>
            </a:r>
          </a:p>
        </p:txBody>
      </p:sp>
      <p:sp>
        <p:nvSpPr>
          <p:cNvPr id="57" name="TextBox 56"/>
          <p:cNvSpPr txBox="1"/>
          <p:nvPr/>
        </p:nvSpPr>
        <p:spPr>
          <a:xfrm>
            <a:off x="2057400" y="1446073"/>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rgbClr val="5E9732"/>
                </a:solidFill>
                <a:latin typeface="Orly's Font 2"/>
                <a:ea typeface="Verdana" pitchFamily="34" charset="0"/>
                <a:cs typeface="Orly's Font 2"/>
              </a:rPr>
              <a:t>+</a:t>
            </a:r>
            <a:r>
              <a:rPr lang="en-US" sz="3600" dirty="0" smtClean="0">
                <a:solidFill>
                  <a:srgbClr val="5E9732"/>
                </a:solidFill>
                <a:latin typeface="Orly's Font 2"/>
                <a:ea typeface="Verdana" pitchFamily="34" charset="0"/>
                <a:cs typeface="Orly's Font 2"/>
              </a:rPr>
              <a:t>  </a:t>
            </a:r>
            <a:r>
              <a:rPr lang="en-US" sz="3600" dirty="0">
                <a:solidFill>
                  <a:srgbClr val="5E9732"/>
                </a:solidFill>
                <a:latin typeface="Orly's Font 2"/>
                <a:ea typeface="Verdana" pitchFamily="34" charset="0"/>
                <a:cs typeface="Orly's Font 2"/>
              </a:rPr>
              <a:t>4</a:t>
            </a:r>
            <a:r>
              <a:rPr lang="en-US" sz="3600" dirty="0" smtClean="0">
                <a:solidFill>
                  <a:srgbClr val="5E9732"/>
                </a:solidFill>
                <a:latin typeface="Orly's Font 2"/>
                <a:ea typeface="Verdana" pitchFamily="34" charset="0"/>
                <a:cs typeface="Orly's Font 2"/>
              </a:rPr>
              <a:t>00</a:t>
            </a:r>
          </a:p>
          <a:p>
            <a:pPr algn="ctr"/>
            <a:r>
              <a:rPr lang="en-US" sz="3600" dirty="0" smtClean="0">
                <a:solidFill>
                  <a:srgbClr val="5E9732"/>
                </a:solidFill>
                <a:latin typeface="Orly's Font 2"/>
                <a:ea typeface="Verdana" pitchFamily="34" charset="0"/>
                <a:cs typeface="Orly's Font 2"/>
              </a:rPr>
              <a:t>         </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80"/>
                                  </p:iterate>
                                  <p:childTnLst>
                                    <p:set>
                                      <p:cBhvr>
                                        <p:cTn id="1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 presetClass="entr" presetSubtype="0" fill="hold" grpId="0" nodeType="withEffect">
                                  <p:stCondLst>
                                    <p:cond delay="0"/>
                                  </p:stCondLst>
                                  <p:iterate type="lt">
                                    <p:tmAbs val="80"/>
                                  </p:iterate>
                                  <p:childTnLst>
                                    <p:set>
                                      <p:cBhvr>
                                        <p:cTn id="21" dur="1" fill="hold">
                                          <p:stCondLst>
                                            <p:cond delay="0"/>
                                          </p:stCondLst>
                                        </p:cTn>
                                        <p:tgtEl>
                                          <p:spTgt spid="3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4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2" nodeType="withEffect">
                                  <p:stCondLst>
                                    <p:cond delay="0"/>
                                  </p:stCondLst>
                                  <p:iterate type="lt">
                                    <p:tmPct val="0"/>
                                  </p:iterate>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iterate type="lt">
                                    <p:tmAbs val="80"/>
                                  </p:iterate>
                                  <p:childTnLst>
                                    <p:set>
                                      <p:cBhvr>
                                        <p:cTn id="44"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type="lt">
                                    <p:tmAbs val="80"/>
                                  </p:iterate>
                                  <p:childTnLst>
                                    <p:set>
                                      <p:cBhvr>
                                        <p:cTn id="48" dur="1" fill="hold">
                                          <p:stCondLst>
                                            <p:cond delay="0"/>
                                          </p:stCondLst>
                                        </p:cTn>
                                        <p:tgtEl>
                                          <p:spTgt spid="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80"/>
                                  </p:iterate>
                                  <p:childTnLst>
                                    <p:set>
                                      <p:cBhvr>
                                        <p:cTn id="6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5" grpId="2"/>
      <p:bldP spid="37" grpId="0"/>
      <p:bldP spid="38" grpId="1"/>
      <p:bldP spid="39" grpId="0"/>
      <p:bldP spid="41" grpId="0"/>
      <p:bldP spid="42" grpId="0"/>
      <p:bldP spid="43"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943100"/>
            <a:ext cx="2286000" cy="2068259"/>
          </a:xfrm>
          <a:prstGeom prst="rect">
            <a:avLst/>
          </a:prstGeom>
          <a:noFill/>
        </p:spPr>
        <p:txBody>
          <a:bodyPr wrap="square" rtlCol="0">
            <a:spAutoFit/>
          </a:bodyPr>
          <a:lstStyle/>
          <a:p>
            <a:pPr algn="ctr">
              <a:lnSpc>
                <a:spcPct val="120000"/>
              </a:lnSpc>
            </a:pPr>
            <a:r>
              <a:rPr lang="en-US" sz="3600" dirty="0">
                <a:solidFill>
                  <a:srgbClr val="5E9732"/>
                </a:solidFill>
                <a:latin typeface="Orly's Font 2"/>
                <a:ea typeface="Verdana" pitchFamily="34" charset="0"/>
                <a:cs typeface="Orly's Font 2"/>
              </a:rPr>
              <a:t>7</a:t>
            </a:r>
            <a:r>
              <a:rPr lang="en-US" sz="3600" dirty="0" smtClean="0">
                <a:solidFill>
                  <a:srgbClr val="5E9732"/>
                </a:solidFill>
                <a:latin typeface="Orly's Font 2"/>
                <a:ea typeface="Verdana" pitchFamily="34" charset="0"/>
                <a:cs typeface="Orly's Font 2"/>
              </a:rPr>
              <a:t>00 </a:t>
            </a:r>
          </a:p>
          <a:p>
            <a:pPr algn="ctr">
              <a:lnSpc>
                <a:spcPct val="120000"/>
              </a:lnSpc>
            </a:pPr>
            <a:r>
              <a:rPr lang="en-US" sz="3600" dirty="0" smtClean="0">
                <a:solidFill>
                  <a:srgbClr val="5E9732"/>
                </a:solidFill>
                <a:latin typeface="Orly's Font 2"/>
                <a:ea typeface="Verdana" pitchFamily="34" charset="0"/>
                <a:cs typeface="Orly's Font 2"/>
              </a:rPr>
              <a:t>  30 </a:t>
            </a:r>
          </a:p>
          <a:p>
            <a:pPr algn="ctr">
              <a:lnSpc>
                <a:spcPct val="120000"/>
              </a:lnSpc>
            </a:pPr>
            <a:r>
              <a:rPr lang="en-US" sz="3600" dirty="0" smtClean="0">
                <a:solidFill>
                  <a:srgbClr val="5E9732"/>
                </a:solidFill>
                <a:latin typeface="Orly's Font 2"/>
                <a:ea typeface="Verdana" pitchFamily="34" charset="0"/>
                <a:cs typeface="Orly's Font 2"/>
              </a:rPr>
              <a:t>    1</a:t>
            </a:r>
          </a:p>
        </p:txBody>
      </p:sp>
      <p:sp>
        <p:nvSpPr>
          <p:cNvPr id="7" name="TextBox 6"/>
          <p:cNvSpPr txBox="1"/>
          <p:nvPr/>
        </p:nvSpPr>
        <p:spPr>
          <a:xfrm>
            <a:off x="2057400" y="1446073"/>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chemeClr val="accent3"/>
                </a:solidFill>
                <a:latin typeface="Orly's Font 2"/>
                <a:ea typeface="Verdana" pitchFamily="34" charset="0"/>
                <a:cs typeface="Orly's Font 2"/>
              </a:rPr>
              <a:t>+</a:t>
            </a:r>
            <a:r>
              <a:rPr lang="en-US" sz="3600" dirty="0" smtClean="0">
                <a:solidFill>
                  <a:schemeClr val="accent3"/>
                </a:solidFill>
                <a:latin typeface="Orly's Font 2"/>
                <a:ea typeface="Verdana" pitchFamily="34" charset="0"/>
                <a:cs typeface="Orly's Font 2"/>
              </a:rPr>
              <a:t>  200</a:t>
            </a:r>
          </a:p>
          <a:p>
            <a:pPr algn="ctr"/>
            <a:r>
              <a:rPr lang="en-US" sz="3600" dirty="0" smtClean="0">
                <a:solidFill>
                  <a:srgbClr val="5E9732"/>
                </a:solidFill>
                <a:latin typeface="Orly's Font 2"/>
                <a:ea typeface="Verdana" pitchFamily="34" charset="0"/>
                <a:cs typeface="Orly's Font 2"/>
              </a:rPr>
              <a:t>    </a:t>
            </a:r>
          </a:p>
        </p:txBody>
      </p:sp>
      <p:cxnSp>
        <p:nvCxnSpPr>
          <p:cNvPr id="8" name="Straight Arrow Connector 7"/>
          <p:cNvCxnSpPr>
            <a:stCxn id="7" idx="3"/>
          </p:cNvCxnSpPr>
          <p:nvPr/>
        </p:nvCxnSpPr>
        <p:spPr>
          <a:xfrm flipV="1">
            <a:off x="4343400" y="2286001"/>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a:cs typeface="Orly's Font 2"/>
              </a:rPr>
              <a:t>What is </a:t>
            </a:r>
            <a:r>
              <a:rPr lang="en-US" sz="2800" dirty="0" smtClean="0">
                <a:solidFill>
                  <a:schemeClr val="accent5"/>
                </a:solidFill>
                <a:latin typeface="Orly's Font 2"/>
                <a:cs typeface="Orly's Font 2"/>
              </a:rPr>
              <a:t>73</a:t>
            </a:r>
            <a:r>
              <a:rPr lang="en-US" sz="2800" dirty="0" smtClean="0">
                <a:solidFill>
                  <a:srgbClr val="5E9732"/>
                </a:solidFill>
                <a:latin typeface="Orly's Font 2"/>
                <a:cs typeface="Orly's Font 2"/>
              </a:rPr>
              <a:t>1</a:t>
            </a:r>
            <a:r>
              <a:rPr lang="en-US" sz="2800" dirty="0" smtClean="0">
                <a:solidFill>
                  <a:schemeClr val="accent1"/>
                </a:solidFill>
                <a:latin typeface="Orly's Font 2"/>
                <a:cs typeface="Orly's Font 2"/>
              </a:rPr>
              <a:t> </a:t>
            </a:r>
            <a:r>
              <a:rPr lang="en-US" sz="2800" dirty="0">
                <a:solidFill>
                  <a:schemeClr val="accent1"/>
                </a:solidFill>
                <a:latin typeface="Orly's Font 2"/>
                <a:cs typeface="Orly's Font 2"/>
              </a:rPr>
              <a:t>+</a:t>
            </a:r>
            <a:r>
              <a:rPr lang="en-US" sz="2800" dirty="0" smtClean="0">
                <a:solidFill>
                  <a:schemeClr val="accent1"/>
                </a:solidFill>
                <a:latin typeface="Orly's Font 2"/>
                <a:cs typeface="Orly's Font 2"/>
              </a:rPr>
              <a:t> </a:t>
            </a:r>
            <a:r>
              <a:rPr lang="en-US" sz="2800" dirty="0" smtClean="0">
                <a:solidFill>
                  <a:schemeClr val="accent3"/>
                </a:solidFill>
                <a:latin typeface="Orly's Font 2"/>
                <a:cs typeface="Orly's Font 2"/>
              </a:rPr>
              <a:t>256</a:t>
            </a:r>
            <a:r>
              <a:rPr lang="en-US" sz="2800" dirty="0" smtClean="0">
                <a:solidFill>
                  <a:schemeClr val="accent1"/>
                </a:solidFill>
                <a:latin typeface="Orly's Font 2"/>
                <a:cs typeface="Orly's Font 2"/>
              </a:rPr>
              <a:t>? </a:t>
            </a:r>
            <a:endParaRPr lang="en-US" sz="2800" dirty="0">
              <a:solidFill>
                <a:schemeClr val="accent1"/>
              </a:solidFill>
              <a:latin typeface="Orly's Font 2"/>
              <a:cs typeface="Orly's Font 2"/>
            </a:endParaRPr>
          </a:p>
        </p:txBody>
      </p:sp>
      <p:sp>
        <p:nvSpPr>
          <p:cNvPr id="11" name="TextBox 10"/>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chemeClr val="accent1"/>
                </a:solidFill>
                <a:latin typeface="Orly's Font 2"/>
                <a:ea typeface="Verdana" pitchFamily="34" charset="0"/>
                <a:cs typeface="Orly's Font 2"/>
              </a:rPr>
              <a:t>9</a:t>
            </a:r>
            <a:r>
              <a:rPr lang="en-US" sz="3600" dirty="0" smtClean="0">
                <a:solidFill>
                  <a:schemeClr val="accent1"/>
                </a:solidFill>
                <a:latin typeface="Orly's Font 2"/>
                <a:ea typeface="Verdana" pitchFamily="34" charset="0"/>
                <a:cs typeface="Orly's Font 2"/>
              </a:rPr>
              <a:t>00</a:t>
            </a:r>
          </a:p>
          <a:p>
            <a:pPr algn="ctr"/>
            <a:r>
              <a:rPr lang="en-US" sz="3600" dirty="0" smtClean="0">
                <a:solidFill>
                  <a:srgbClr val="5E9732"/>
                </a:solidFill>
                <a:latin typeface="Orly's Font 2"/>
                <a:ea typeface="Verdana" pitchFamily="34" charset="0"/>
                <a:cs typeface="Orly's Font 2"/>
              </a:rPr>
              <a:t>  </a:t>
            </a:r>
          </a:p>
        </p:txBody>
      </p:sp>
      <p:cxnSp>
        <p:nvCxnSpPr>
          <p:cNvPr id="12" name="Straight Arrow Connector 11"/>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rgbClr val="0078AE"/>
                </a:solidFill>
                <a:latin typeface="Orly's Font 2"/>
                <a:ea typeface="Verdana" pitchFamily="34" charset="0"/>
                <a:cs typeface="Orly's Font 2"/>
              </a:rPr>
              <a:t>8</a:t>
            </a:r>
            <a:r>
              <a:rPr lang="en-US" sz="3600" dirty="0" smtClean="0">
                <a:solidFill>
                  <a:srgbClr val="0078AE"/>
                </a:solidFill>
                <a:latin typeface="Orly's Font 2"/>
                <a:ea typeface="Verdana" pitchFamily="34" charset="0"/>
                <a:cs typeface="Orly's Font 2"/>
              </a:rPr>
              <a:t>0</a:t>
            </a:r>
          </a:p>
          <a:p>
            <a:pPr algn="ctr"/>
            <a:r>
              <a:rPr lang="en-US" sz="3600" dirty="0" smtClean="0">
                <a:solidFill>
                  <a:srgbClr val="5E9732"/>
                </a:solidFill>
                <a:latin typeface="Orly's Font 2"/>
                <a:ea typeface="Verdana" pitchFamily="34" charset="0"/>
                <a:cs typeface="Orly's Font 2"/>
              </a:rPr>
              <a:t>    </a:t>
            </a:r>
          </a:p>
        </p:txBody>
      </p:sp>
      <p:cxnSp>
        <p:nvCxnSpPr>
          <p:cNvPr id="15" name="Straight Arrow Connector 14"/>
          <p:cNvCxnSpPr/>
          <p:nvPr/>
        </p:nvCxnSpPr>
        <p:spPr>
          <a:xfrm>
            <a:off x="4343400" y="36576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400800" y="3371671"/>
            <a:ext cx="1828800" cy="646331"/>
          </a:xfrm>
          <a:prstGeom prst="rect">
            <a:avLst/>
          </a:prstGeom>
          <a:noFill/>
        </p:spPr>
        <p:txBody>
          <a:bodyPr wrap="square" rtlCol="0">
            <a:spAutoFit/>
          </a:bodyPr>
          <a:lstStyle/>
          <a:p>
            <a:pPr algn="ctr"/>
            <a:r>
              <a:rPr lang="en-US" sz="3600" dirty="0" smtClean="0">
                <a:solidFill>
                  <a:schemeClr val="accent3"/>
                </a:solidFill>
                <a:latin typeface="Orly's Font 2"/>
                <a:ea typeface="Verdana" pitchFamily="34" charset="0"/>
                <a:cs typeface="Orly's Font 2"/>
              </a:rPr>
              <a:t>      </a:t>
            </a:r>
            <a:r>
              <a:rPr lang="en-US" sz="3600" dirty="0">
                <a:solidFill>
                  <a:srgbClr val="0078AE"/>
                </a:solidFill>
                <a:latin typeface="Orly's Font 2"/>
                <a:ea typeface="Verdana" pitchFamily="34" charset="0"/>
                <a:cs typeface="Orly's Font 2"/>
              </a:rPr>
              <a:t>7</a:t>
            </a:r>
            <a:endParaRPr lang="en-US" sz="3600" dirty="0" smtClean="0">
              <a:solidFill>
                <a:srgbClr val="0078AE"/>
              </a:solidFill>
              <a:latin typeface="Orly's Font 2"/>
              <a:ea typeface="Verdana" pitchFamily="34" charset="0"/>
              <a:cs typeface="Orly's Font 2"/>
            </a:endParaRPr>
          </a:p>
        </p:txBody>
      </p:sp>
      <p:sp>
        <p:nvSpPr>
          <p:cNvPr id="13" name="TextBox 12"/>
          <p:cNvSpPr txBox="1"/>
          <p:nvPr/>
        </p:nvSpPr>
        <p:spPr>
          <a:xfrm>
            <a:off x="6743700" y="2677180"/>
            <a:ext cx="571500" cy="646331"/>
          </a:xfrm>
          <a:prstGeom prst="rect">
            <a:avLst/>
          </a:prstGeom>
          <a:noFill/>
        </p:spPr>
        <p:txBody>
          <a:bodyPr wrap="square" rtlCol="0">
            <a:spAutoFit/>
          </a:bodyPr>
          <a:lstStyle/>
          <a:p>
            <a:r>
              <a:rPr lang="en-US" sz="3600" dirty="0" smtClean="0">
                <a:solidFill>
                  <a:schemeClr val="accent3"/>
                </a:solidFill>
                <a:latin typeface="Orly's Font 2"/>
                <a:ea typeface="Verdana" pitchFamily="34" charset="0"/>
                <a:cs typeface="Orly's Font 2"/>
              </a:rPr>
              <a:t>+</a:t>
            </a:r>
          </a:p>
        </p:txBody>
      </p:sp>
      <p:sp>
        <p:nvSpPr>
          <p:cNvPr id="16" name="TextBox 15"/>
          <p:cNvSpPr txBox="1"/>
          <p:nvPr/>
        </p:nvSpPr>
        <p:spPr>
          <a:xfrm>
            <a:off x="6743700" y="3429000"/>
            <a:ext cx="571500" cy="646331"/>
          </a:xfrm>
          <a:prstGeom prst="rect">
            <a:avLst/>
          </a:prstGeom>
          <a:noFill/>
        </p:spPr>
        <p:txBody>
          <a:bodyPr wrap="square" rtlCol="0">
            <a:spAutoFit/>
          </a:bodyPr>
          <a:lstStyle/>
          <a:p>
            <a:r>
              <a:rPr lang="en-US" sz="3600" dirty="0" smtClean="0">
                <a:solidFill>
                  <a:schemeClr val="accent3"/>
                </a:solidFill>
                <a:latin typeface="Orly's Font 2"/>
                <a:ea typeface="Verdana" pitchFamily="34" charset="0"/>
                <a:cs typeface="Orly's Font 2"/>
              </a:rPr>
              <a:t>+</a:t>
            </a:r>
          </a:p>
        </p:txBody>
      </p:sp>
      <p:cxnSp>
        <p:nvCxnSpPr>
          <p:cNvPr id="17" name="Straight Connector 16"/>
          <p:cNvCxnSpPr/>
          <p:nvPr/>
        </p:nvCxnSpPr>
        <p:spPr>
          <a:xfrm>
            <a:off x="6515100" y="3971836"/>
            <a:ext cx="1828800" cy="0"/>
          </a:xfrm>
          <a:prstGeom prst="line">
            <a:avLst/>
          </a:prstGeom>
          <a:ln w="57150" cmpd="sng">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00800" y="4057471"/>
            <a:ext cx="1828800" cy="1200329"/>
          </a:xfrm>
          <a:prstGeom prst="rect">
            <a:avLst/>
          </a:prstGeom>
          <a:noFill/>
        </p:spPr>
        <p:txBody>
          <a:bodyPr wrap="square" rtlCol="0">
            <a:spAutoFit/>
          </a:bodyPr>
          <a:lstStyle/>
          <a:p>
            <a:pPr algn="ctr"/>
            <a:r>
              <a:rPr lang="en-US" sz="3600" dirty="0" smtClean="0">
                <a:solidFill>
                  <a:schemeClr val="accent3"/>
                </a:solidFill>
                <a:latin typeface="Orly's Font" pitchFamily="66" charset="0"/>
                <a:ea typeface="Verdana" pitchFamily="34" charset="0"/>
                <a:cs typeface="Verdana" pitchFamily="34" charset="0"/>
              </a:rPr>
              <a:t>  </a:t>
            </a:r>
            <a:r>
              <a:rPr lang="en-US" sz="3600" dirty="0" smtClean="0">
                <a:solidFill>
                  <a:srgbClr val="0078AE"/>
                </a:solidFill>
                <a:latin typeface="Orly's Font" pitchFamily="66" charset="0"/>
                <a:ea typeface="Verdana" pitchFamily="34" charset="0"/>
                <a:cs typeface="Verdana" pitchFamily="34" charset="0"/>
              </a:rPr>
              <a:t>987</a:t>
            </a:r>
          </a:p>
          <a:p>
            <a:pPr algn="ctr"/>
            <a:r>
              <a:rPr lang="en-US" sz="3600" dirty="0" smtClean="0">
                <a:solidFill>
                  <a:srgbClr val="5E9732"/>
                </a:solidFill>
                <a:latin typeface="Orly's Font" pitchFamily="66" charset="0"/>
                <a:ea typeface="Verdana" pitchFamily="34" charset="0"/>
                <a:cs typeface="Verdana" pitchFamily="34" charset="0"/>
              </a:rPr>
              <a:t>    </a:t>
            </a:r>
          </a:p>
        </p:txBody>
      </p:sp>
      <p:grpSp>
        <p:nvGrpSpPr>
          <p:cNvPr id="20" name="Group 19"/>
          <p:cNvGrpSpPr/>
          <p:nvPr/>
        </p:nvGrpSpPr>
        <p:grpSpPr>
          <a:xfrm>
            <a:off x="457200" y="1828800"/>
            <a:ext cx="3460750" cy="3445797"/>
            <a:chOff x="2114550" y="2286000"/>
            <a:chExt cx="3460750" cy="3445797"/>
          </a:xfrm>
        </p:grpSpPr>
        <p:sp>
          <p:nvSpPr>
            <p:cNvPr id="21" name="Cloud Callout 20"/>
            <p:cNvSpPr/>
            <p:nvPr/>
          </p:nvSpPr>
          <p:spPr>
            <a:xfrm>
              <a:off x="2171700" y="2286000"/>
              <a:ext cx="1897380" cy="9144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22" name="TextBox 21"/>
            <p:cNvSpPr txBox="1"/>
            <p:nvPr/>
          </p:nvSpPr>
          <p:spPr>
            <a:xfrm>
              <a:off x="2114550" y="2514600"/>
              <a:ext cx="2000250" cy="369332"/>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731 + 256 = ?</a:t>
              </a:r>
            </a:p>
          </p:txBody>
        </p:sp>
        <p:pic>
          <p:nvPicPr>
            <p:cNvPr id="23" name="Picture 22"/>
            <p:cNvPicPr>
              <a:picLocks noChangeAspect="1"/>
            </p:cNvPicPr>
            <p:nvPr/>
          </p:nvPicPr>
          <p:blipFill>
            <a:blip r:embed="rId3"/>
            <a:stretch>
              <a:fillRect/>
            </a:stretch>
          </p:blipFill>
          <p:spPr>
            <a:xfrm>
              <a:off x="3886200" y="3013997"/>
              <a:ext cx="1689100" cy="2717800"/>
            </a:xfrm>
            <a:prstGeom prst="rect">
              <a:avLst/>
            </a:prstGeom>
          </p:spPr>
        </p:pic>
      </p:grpSp>
      <p:sp>
        <p:nvSpPr>
          <p:cNvPr id="28" name="TextBox 27"/>
          <p:cNvSpPr txBox="1"/>
          <p:nvPr/>
        </p:nvSpPr>
        <p:spPr>
          <a:xfrm>
            <a:off x="2057400" y="2057400"/>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chemeClr val="accent3"/>
                </a:solidFill>
                <a:latin typeface="Orly's Font 2"/>
                <a:ea typeface="Verdana" pitchFamily="34" charset="0"/>
                <a:cs typeface="Orly's Font 2"/>
              </a:rPr>
              <a:t>+</a:t>
            </a:r>
            <a:r>
              <a:rPr lang="en-US" sz="3600" dirty="0" smtClean="0">
                <a:solidFill>
                  <a:schemeClr val="accent3"/>
                </a:solidFill>
                <a:latin typeface="Orly's Font 2"/>
                <a:ea typeface="Verdana" pitchFamily="34" charset="0"/>
                <a:cs typeface="Orly's Font 2"/>
              </a:rPr>
              <a:t>    </a:t>
            </a:r>
            <a:r>
              <a:rPr lang="en-US" sz="3600" dirty="0">
                <a:solidFill>
                  <a:schemeClr val="accent3"/>
                </a:solidFill>
                <a:latin typeface="Orly's Font 2"/>
                <a:ea typeface="Verdana" pitchFamily="34" charset="0"/>
                <a:cs typeface="Orly's Font 2"/>
              </a:rPr>
              <a:t>5</a:t>
            </a:r>
            <a:r>
              <a:rPr lang="en-US" sz="3600" dirty="0" smtClean="0">
                <a:solidFill>
                  <a:schemeClr val="accent3"/>
                </a:solidFill>
                <a:latin typeface="Orly's Font 2"/>
                <a:ea typeface="Verdana" pitchFamily="34" charset="0"/>
                <a:cs typeface="Orly's Font 2"/>
              </a:rPr>
              <a:t>0</a:t>
            </a:r>
          </a:p>
          <a:p>
            <a:pPr algn="ctr"/>
            <a:r>
              <a:rPr lang="en-US" sz="3600" dirty="0" smtClean="0">
                <a:solidFill>
                  <a:srgbClr val="5E9732"/>
                </a:solidFill>
                <a:latin typeface="Orly's Font 2"/>
                <a:ea typeface="Verdana" pitchFamily="34" charset="0"/>
                <a:cs typeface="Orly's Font 2"/>
              </a:rPr>
              <a:t>    </a:t>
            </a:r>
          </a:p>
        </p:txBody>
      </p:sp>
      <p:sp>
        <p:nvSpPr>
          <p:cNvPr id="29" name="TextBox 28"/>
          <p:cNvSpPr txBox="1"/>
          <p:nvPr/>
        </p:nvSpPr>
        <p:spPr>
          <a:xfrm>
            <a:off x="2057400" y="2817673"/>
            <a:ext cx="2286000" cy="1754327"/>
          </a:xfrm>
          <a:prstGeom prst="rect">
            <a:avLst/>
          </a:prstGeom>
          <a:noFill/>
        </p:spPr>
        <p:txBody>
          <a:bodyPr wrap="square" rtlCol="0">
            <a:spAutoFit/>
          </a:bodyPr>
          <a:lstStyle/>
          <a:p>
            <a:pPr algn="ctr"/>
            <a:endParaRPr lang="en-US" sz="3600" dirty="0" smtClean="0">
              <a:solidFill>
                <a:srgbClr val="5E9732"/>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r>
              <a:rPr lang="en-US" sz="3600" dirty="0">
                <a:solidFill>
                  <a:schemeClr val="accent3"/>
                </a:solidFill>
                <a:latin typeface="Orly's Font 2"/>
                <a:ea typeface="Verdana" pitchFamily="34" charset="0"/>
                <a:cs typeface="Orly's Font 2"/>
              </a:rPr>
              <a:t>+</a:t>
            </a:r>
            <a:r>
              <a:rPr lang="en-US" sz="3600" dirty="0" smtClean="0">
                <a:solidFill>
                  <a:schemeClr val="accent3"/>
                </a:solidFill>
                <a:latin typeface="Orly's Font 2"/>
                <a:ea typeface="Verdana" pitchFamily="34" charset="0"/>
                <a:cs typeface="Orly's Font 2"/>
              </a:rPr>
              <a:t>      </a:t>
            </a:r>
            <a:r>
              <a:rPr lang="en-US" sz="3600" dirty="0">
                <a:solidFill>
                  <a:schemeClr val="accent3"/>
                </a:solidFill>
                <a:latin typeface="Orly's Font 2"/>
                <a:ea typeface="Verdana" pitchFamily="34" charset="0"/>
                <a:cs typeface="Orly's Font 2"/>
              </a:rPr>
              <a:t>6</a:t>
            </a:r>
            <a:endParaRPr lang="en-US" sz="3600" dirty="0" smtClean="0">
              <a:solidFill>
                <a:schemeClr val="accent3"/>
              </a:solidFill>
              <a:latin typeface="Orly's Font 2"/>
              <a:ea typeface="Verdana" pitchFamily="34" charset="0"/>
              <a:cs typeface="Orly's Font 2"/>
            </a:endParaRPr>
          </a:p>
          <a:p>
            <a:pPr algn="ctr"/>
            <a:r>
              <a:rPr lang="en-US" sz="3600" dirty="0" smtClean="0">
                <a:solidFill>
                  <a:srgbClr val="5E9732"/>
                </a:solidFill>
                <a:latin typeface="Orly's Font 2"/>
                <a:ea typeface="Verdana" pitchFamily="34" charset="0"/>
                <a:cs typeface="Orly's Font 2"/>
              </a:rPr>
              <a:t>    </a:t>
            </a:r>
          </a:p>
        </p:txBody>
      </p:sp>
    </p:spTree>
    <p:extLst>
      <p:ext uri="{BB962C8B-B14F-4D97-AF65-F5344CB8AC3E}">
        <p14:creationId xmlns:p14="http://schemas.microsoft.com/office/powerpoint/2010/main" val="268903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0"/>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iterate type="lt">
                                    <p:tmAbs val="80"/>
                                  </p:iterate>
                                  <p:childTnLst>
                                    <p:set>
                                      <p:cBhvr>
                                        <p:cTn id="19"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 presetClass="entr" presetSubtype="0" fill="hold" grpId="0" nodeType="withEffect">
                                  <p:stCondLst>
                                    <p:cond delay="0"/>
                                  </p:stCondLst>
                                  <p:iterate type="lt">
                                    <p:tmAbs val="80"/>
                                  </p:iterate>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iterate type="lt">
                                    <p:tmAbs val="80"/>
                                  </p:iterate>
                                  <p:childTnLst>
                                    <p:set>
                                      <p:cBhvr>
                                        <p:cTn id="3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1" nodeType="withEffect">
                                  <p:stCondLst>
                                    <p:cond delay="0"/>
                                  </p:stCondLst>
                                  <p:iterate type="lt">
                                    <p:tmPct val="0"/>
                                  </p:iterate>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iterate type="lt">
                                    <p:tmAbs val="80"/>
                                  </p:iterate>
                                  <p:childTnLst>
                                    <p:set>
                                      <p:cBhvr>
                                        <p:cTn id="53"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80"/>
                                  </p:iterate>
                                  <p:childTnLst>
                                    <p:set>
                                      <p:cBhvr>
                                        <p:cTn id="57" dur="1" fill="hold">
                                          <p:stCondLst>
                                            <p:cond delay="0"/>
                                          </p:stCondLst>
                                        </p:cTn>
                                        <p:tgtEl>
                                          <p:spTgt spid="29"/>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grpId="1" nodeType="withEffect">
                                  <p:stCondLst>
                                    <p:cond delay="0"/>
                                  </p:stCondLst>
                                  <p:iterate type="lt">
                                    <p:tmPct val="0"/>
                                  </p:iterate>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iterate type="lt">
                                    <p:tmAbs val="80"/>
                                  </p:iterate>
                                  <p:childTnLst>
                                    <p:set>
                                      <p:cBhvr>
                                        <p:cTn id="7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4" grpId="1"/>
      <p:bldP spid="19" grpId="1"/>
      <p:bldP spid="13" grpId="0"/>
      <p:bldP spid="16" grpId="0"/>
      <p:bldP spid="18"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914400"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a:cs typeface="Orly's Font 2"/>
              </a:rPr>
              <a:t>What is </a:t>
            </a:r>
            <a:r>
              <a:rPr lang="en-US" sz="2800" dirty="0">
                <a:solidFill>
                  <a:srgbClr val="E86D1F"/>
                </a:solidFill>
                <a:latin typeface="Orly's Font 2"/>
                <a:cs typeface="Orly's Font 2"/>
              </a:rPr>
              <a:t>3</a:t>
            </a:r>
            <a:r>
              <a:rPr lang="en-US" sz="2800" dirty="0" smtClean="0">
                <a:solidFill>
                  <a:srgbClr val="E86D1F"/>
                </a:solidFill>
                <a:latin typeface="Orly's Font 2"/>
                <a:cs typeface="Orly's Font 2"/>
              </a:rPr>
              <a:t>24</a:t>
            </a:r>
            <a:r>
              <a:rPr lang="en-US" sz="2800" dirty="0" smtClean="0">
                <a:solidFill>
                  <a:schemeClr val="accent1"/>
                </a:solidFill>
                <a:latin typeface="Orly's Font 2"/>
                <a:cs typeface="Orly's Font 2"/>
              </a:rPr>
              <a:t> + 131</a:t>
            </a:r>
            <a:r>
              <a:rPr lang="en-US" sz="2800" dirty="0" smtClean="0">
                <a:solidFill>
                  <a:schemeClr val="accent5"/>
                </a:solidFill>
                <a:latin typeface="Orly's Font 2"/>
                <a:cs typeface="Orly's Font 2"/>
              </a:rPr>
              <a:t> </a:t>
            </a:r>
            <a:r>
              <a:rPr lang="en-US" sz="2800" dirty="0" smtClean="0">
                <a:solidFill>
                  <a:schemeClr val="accent1"/>
                </a:solidFill>
                <a:latin typeface="Orly's Font 2"/>
                <a:cs typeface="Orly's Font 2"/>
              </a:rPr>
              <a:t>? </a:t>
            </a:r>
            <a:endParaRPr lang="en-US" sz="2800" dirty="0">
              <a:solidFill>
                <a:schemeClr val="accent1"/>
              </a:solidFill>
              <a:latin typeface="Orly's Font 2"/>
              <a:cs typeface="Orly's Font 2"/>
            </a:endParaRPr>
          </a:p>
        </p:txBody>
      </p:sp>
      <p:sp>
        <p:nvSpPr>
          <p:cNvPr id="31" name="TextBox 30"/>
          <p:cNvSpPr txBox="1"/>
          <p:nvPr/>
        </p:nvSpPr>
        <p:spPr>
          <a:xfrm>
            <a:off x="685800" y="1932241"/>
            <a:ext cx="2286000" cy="2068259"/>
          </a:xfrm>
          <a:prstGeom prst="rect">
            <a:avLst/>
          </a:prstGeom>
          <a:noFill/>
        </p:spPr>
        <p:txBody>
          <a:bodyPr wrap="square" rtlCol="0">
            <a:spAutoFit/>
          </a:bodyPr>
          <a:lstStyle/>
          <a:p>
            <a:pPr algn="ctr">
              <a:lnSpc>
                <a:spcPct val="120000"/>
              </a:lnSpc>
            </a:pPr>
            <a:r>
              <a:rPr lang="en-US" sz="3600" dirty="0">
                <a:solidFill>
                  <a:schemeClr val="accent3"/>
                </a:solidFill>
                <a:latin typeface="Orly's Font 2"/>
                <a:ea typeface="Verdana" pitchFamily="34" charset="0"/>
                <a:cs typeface="Orly's Font 2"/>
              </a:rPr>
              <a:t>3</a:t>
            </a:r>
            <a:r>
              <a:rPr lang="en-US" sz="3600" dirty="0" smtClean="0">
                <a:solidFill>
                  <a:schemeClr val="accent3"/>
                </a:solidFill>
                <a:latin typeface="Orly's Font 2"/>
                <a:ea typeface="Verdana" pitchFamily="34" charset="0"/>
                <a:cs typeface="Orly's Font 2"/>
              </a:rPr>
              <a:t>00 </a:t>
            </a:r>
          </a:p>
          <a:p>
            <a:pPr algn="ctr">
              <a:lnSpc>
                <a:spcPct val="120000"/>
              </a:lnSpc>
            </a:pPr>
            <a:r>
              <a:rPr lang="en-US" sz="3600" dirty="0" smtClean="0">
                <a:solidFill>
                  <a:schemeClr val="accent3"/>
                </a:solidFill>
                <a:latin typeface="Orly's Font 2"/>
                <a:ea typeface="Verdana" pitchFamily="34" charset="0"/>
                <a:cs typeface="Orly's Font 2"/>
              </a:rPr>
              <a:t>  20 </a:t>
            </a:r>
          </a:p>
          <a:p>
            <a:pPr algn="ctr">
              <a:lnSpc>
                <a:spcPct val="120000"/>
              </a:lnSpc>
            </a:pPr>
            <a:r>
              <a:rPr lang="en-US" sz="3600" dirty="0" smtClean="0">
                <a:solidFill>
                  <a:schemeClr val="accent3"/>
                </a:solidFill>
                <a:latin typeface="Orly's Font 2"/>
                <a:ea typeface="Verdana" pitchFamily="34" charset="0"/>
                <a:cs typeface="Orly's Font 2"/>
              </a:rPr>
              <a:t>    4</a:t>
            </a:r>
          </a:p>
        </p:txBody>
      </p:sp>
      <p:cxnSp>
        <p:nvCxnSpPr>
          <p:cNvPr id="32" name="Straight Arrow Connector 31"/>
          <p:cNvCxnSpPr/>
          <p:nvPr/>
        </p:nvCxnSpPr>
        <p:spPr>
          <a:xfrm flipV="1">
            <a:off x="4343400" y="2286001"/>
            <a:ext cx="2171700" cy="3723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400800" y="1943100"/>
            <a:ext cx="1828800" cy="1200329"/>
          </a:xfrm>
          <a:prstGeom prst="rect">
            <a:avLst/>
          </a:prstGeom>
          <a:noFill/>
        </p:spPr>
        <p:txBody>
          <a:bodyPr wrap="square" rtlCol="0">
            <a:spAutoFit/>
          </a:bodyPr>
          <a:lstStyle/>
          <a:p>
            <a:pPr algn="ctr"/>
            <a:r>
              <a:rPr lang="en-US" sz="3600" dirty="0" smtClean="0">
                <a:solidFill>
                  <a:schemeClr val="accent5"/>
                </a:solidFill>
                <a:latin typeface="Orly's Font 2"/>
                <a:ea typeface="Verdana" pitchFamily="34" charset="0"/>
                <a:cs typeface="Orly's Font 2"/>
              </a:rPr>
              <a:t>  400</a:t>
            </a:r>
          </a:p>
          <a:p>
            <a:pPr algn="ctr"/>
            <a:r>
              <a:rPr lang="en-US" sz="3600" dirty="0" smtClean="0">
                <a:solidFill>
                  <a:schemeClr val="accent5"/>
                </a:solidFill>
                <a:latin typeface="Orly's Font 2"/>
                <a:ea typeface="Verdana" pitchFamily="34" charset="0"/>
                <a:cs typeface="Orly's Font 2"/>
              </a:rPr>
              <a:t>  </a:t>
            </a:r>
          </a:p>
        </p:txBody>
      </p:sp>
      <p:cxnSp>
        <p:nvCxnSpPr>
          <p:cNvPr id="34" name="Straight Arrow Connector 33"/>
          <p:cNvCxnSpPr/>
          <p:nvPr/>
        </p:nvCxnSpPr>
        <p:spPr>
          <a:xfrm>
            <a:off x="4343400" y="2971800"/>
            <a:ext cx="21717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400800" y="2628900"/>
            <a:ext cx="1828800" cy="1200329"/>
          </a:xfrm>
          <a:prstGeom prst="rect">
            <a:avLst/>
          </a:prstGeom>
          <a:noFill/>
        </p:spPr>
        <p:txBody>
          <a:bodyPr wrap="square" rtlCol="0">
            <a:spAutoFit/>
          </a:bodyPr>
          <a:lstStyle/>
          <a:p>
            <a:pPr algn="ctr"/>
            <a:r>
              <a:rPr lang="en-US" sz="3600" dirty="0" smtClean="0">
                <a:solidFill>
                  <a:schemeClr val="accent5"/>
                </a:solidFill>
                <a:latin typeface="Orly's Font 2"/>
                <a:ea typeface="Verdana" pitchFamily="34" charset="0"/>
                <a:cs typeface="Orly's Font 2"/>
              </a:rPr>
              <a:t>    </a:t>
            </a:r>
            <a:r>
              <a:rPr lang="en-US" sz="3600" dirty="0">
                <a:solidFill>
                  <a:schemeClr val="accent5"/>
                </a:solidFill>
                <a:latin typeface="Orly's Font 2"/>
                <a:ea typeface="Verdana" pitchFamily="34" charset="0"/>
                <a:cs typeface="Orly's Font 2"/>
              </a:rPr>
              <a:t>5</a:t>
            </a:r>
            <a:r>
              <a:rPr lang="en-US" sz="3600" dirty="0" smtClean="0">
                <a:solidFill>
                  <a:schemeClr val="accent5"/>
                </a:solidFill>
                <a:latin typeface="Orly's Font 2"/>
                <a:ea typeface="Verdana" pitchFamily="34" charset="0"/>
                <a:cs typeface="Orly's Font 2"/>
              </a:rPr>
              <a:t>0</a:t>
            </a:r>
          </a:p>
          <a:p>
            <a:pPr algn="ctr"/>
            <a:r>
              <a:rPr lang="en-US" sz="3600" dirty="0" smtClean="0">
                <a:solidFill>
                  <a:schemeClr val="accent5"/>
                </a:solidFill>
                <a:latin typeface="Orly's Font 2"/>
                <a:ea typeface="Verdana" pitchFamily="34" charset="0"/>
                <a:cs typeface="Orly's Font 2"/>
              </a:rPr>
              <a:t>    </a:t>
            </a:r>
          </a:p>
        </p:txBody>
      </p:sp>
      <p:cxnSp>
        <p:nvCxnSpPr>
          <p:cNvPr id="36" name="Straight Arrow Connector 35"/>
          <p:cNvCxnSpPr/>
          <p:nvPr/>
        </p:nvCxnSpPr>
        <p:spPr>
          <a:xfrm>
            <a:off x="4343400" y="3657600"/>
            <a:ext cx="2057400"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400800" y="3371671"/>
            <a:ext cx="1828800" cy="646331"/>
          </a:xfrm>
          <a:prstGeom prst="rect">
            <a:avLst/>
          </a:prstGeom>
          <a:noFill/>
        </p:spPr>
        <p:txBody>
          <a:bodyPr wrap="square" rtlCol="0">
            <a:spAutoFit/>
          </a:bodyPr>
          <a:lstStyle/>
          <a:p>
            <a:pPr algn="ctr"/>
            <a:r>
              <a:rPr lang="en-US" sz="3600" dirty="0" smtClean="0">
                <a:solidFill>
                  <a:schemeClr val="accent5"/>
                </a:solidFill>
                <a:latin typeface="Orly's Font 2"/>
                <a:ea typeface="Verdana" pitchFamily="34" charset="0"/>
                <a:cs typeface="Orly's Font 2"/>
              </a:rPr>
              <a:t>      5</a:t>
            </a:r>
          </a:p>
        </p:txBody>
      </p:sp>
      <p:sp>
        <p:nvSpPr>
          <p:cNvPr id="38" name="TextBox 37"/>
          <p:cNvSpPr txBox="1"/>
          <p:nvPr/>
        </p:nvSpPr>
        <p:spPr>
          <a:xfrm>
            <a:off x="6743700" y="2677180"/>
            <a:ext cx="571500" cy="646331"/>
          </a:xfrm>
          <a:prstGeom prst="rect">
            <a:avLst/>
          </a:prstGeom>
          <a:noFill/>
        </p:spPr>
        <p:txBody>
          <a:bodyPr wrap="square" rtlCol="0">
            <a:spAutoFit/>
          </a:bodyPr>
          <a:lstStyle/>
          <a:p>
            <a:r>
              <a:rPr lang="en-US" sz="3600" dirty="0" smtClean="0">
                <a:solidFill>
                  <a:srgbClr val="0078AE"/>
                </a:solidFill>
                <a:latin typeface="Orly's Font 2"/>
                <a:ea typeface="Verdana" pitchFamily="34" charset="0"/>
                <a:cs typeface="Orly's Font 2"/>
              </a:rPr>
              <a:t>+</a:t>
            </a:r>
          </a:p>
        </p:txBody>
      </p:sp>
      <p:sp>
        <p:nvSpPr>
          <p:cNvPr id="39" name="TextBox 38"/>
          <p:cNvSpPr txBox="1"/>
          <p:nvPr/>
        </p:nvSpPr>
        <p:spPr>
          <a:xfrm>
            <a:off x="6743700" y="3429000"/>
            <a:ext cx="571500" cy="646331"/>
          </a:xfrm>
          <a:prstGeom prst="rect">
            <a:avLst/>
          </a:prstGeom>
          <a:noFill/>
        </p:spPr>
        <p:txBody>
          <a:bodyPr wrap="square" rtlCol="0">
            <a:spAutoFit/>
          </a:bodyPr>
          <a:lstStyle/>
          <a:p>
            <a:r>
              <a:rPr lang="en-US" sz="3600" dirty="0" smtClean="0">
                <a:solidFill>
                  <a:srgbClr val="0078AE"/>
                </a:solidFill>
                <a:latin typeface="Orly's Font 2"/>
                <a:ea typeface="Verdana" pitchFamily="34" charset="0"/>
                <a:cs typeface="Orly's Font 2"/>
              </a:rPr>
              <a:t>+</a:t>
            </a:r>
          </a:p>
        </p:txBody>
      </p:sp>
      <p:cxnSp>
        <p:nvCxnSpPr>
          <p:cNvPr id="40" name="Straight Connector 39"/>
          <p:cNvCxnSpPr/>
          <p:nvPr/>
        </p:nvCxnSpPr>
        <p:spPr>
          <a:xfrm>
            <a:off x="6515100" y="3971836"/>
            <a:ext cx="1828800" cy="0"/>
          </a:xfrm>
          <a:prstGeom prst="line">
            <a:avLst/>
          </a:prstGeom>
          <a:ln w="57150" cmpd="sng">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400800" y="4057471"/>
            <a:ext cx="1828800" cy="1200329"/>
          </a:xfrm>
          <a:prstGeom prst="rect">
            <a:avLst/>
          </a:prstGeom>
          <a:noFill/>
        </p:spPr>
        <p:txBody>
          <a:bodyPr wrap="square" rtlCol="0">
            <a:spAutoFit/>
          </a:bodyPr>
          <a:lstStyle/>
          <a:p>
            <a:pPr algn="ctr"/>
            <a:r>
              <a:rPr lang="en-US" sz="3600" dirty="0" smtClean="0">
                <a:solidFill>
                  <a:srgbClr val="5E9732"/>
                </a:solidFill>
                <a:latin typeface="Orly's Font 2"/>
                <a:ea typeface="Verdana" pitchFamily="34" charset="0"/>
                <a:cs typeface="Orly's Font 2"/>
              </a:rPr>
              <a:t>  455</a:t>
            </a:r>
          </a:p>
          <a:p>
            <a:pPr algn="ctr"/>
            <a:r>
              <a:rPr lang="en-US" sz="3600" dirty="0" smtClean="0">
                <a:solidFill>
                  <a:srgbClr val="5E9732"/>
                </a:solidFill>
                <a:latin typeface="Orly's Font 2"/>
                <a:ea typeface="Verdana" pitchFamily="34" charset="0"/>
                <a:cs typeface="Orly's Font 2"/>
              </a:rPr>
              <a:t>    </a:t>
            </a:r>
          </a:p>
        </p:txBody>
      </p:sp>
      <p:sp>
        <p:nvSpPr>
          <p:cNvPr id="42" name="TextBox 41"/>
          <p:cNvSpPr txBox="1"/>
          <p:nvPr/>
        </p:nvSpPr>
        <p:spPr>
          <a:xfrm>
            <a:off x="2057400" y="2057400"/>
            <a:ext cx="2286000" cy="1754327"/>
          </a:xfrm>
          <a:prstGeom prst="rect">
            <a:avLst/>
          </a:prstGeom>
          <a:noFill/>
        </p:spPr>
        <p:txBody>
          <a:bodyPr wrap="square" rtlCol="0">
            <a:spAutoFit/>
          </a:bodyPr>
          <a:lstStyle/>
          <a:p>
            <a:pPr algn="ctr"/>
            <a:endParaRPr lang="en-US" sz="3600" dirty="0" smtClean="0">
              <a:solidFill>
                <a:schemeClr val="accent1"/>
              </a:solidFill>
              <a:latin typeface="Orly's Font 2"/>
              <a:ea typeface="Verdana" pitchFamily="34" charset="0"/>
              <a:cs typeface="Orly's Font 2"/>
            </a:endParaRPr>
          </a:p>
          <a:p>
            <a:pPr algn="ctr"/>
            <a:r>
              <a:rPr lang="en-US" sz="3600" dirty="0" smtClean="0">
                <a:solidFill>
                  <a:schemeClr val="accent1"/>
                </a:solidFill>
                <a:latin typeface="Orly's Font 2"/>
                <a:ea typeface="Verdana" pitchFamily="34" charset="0"/>
                <a:cs typeface="Orly's Font 2"/>
              </a:rPr>
              <a:t>  </a:t>
            </a:r>
            <a:r>
              <a:rPr lang="en-US" sz="3600" dirty="0">
                <a:solidFill>
                  <a:schemeClr val="accent1"/>
                </a:solidFill>
                <a:latin typeface="Orly's Font 2"/>
                <a:ea typeface="Verdana" pitchFamily="34" charset="0"/>
                <a:cs typeface="Orly's Font 2"/>
              </a:rPr>
              <a:t>+</a:t>
            </a:r>
            <a:r>
              <a:rPr lang="en-US" sz="3600" dirty="0" smtClean="0">
                <a:solidFill>
                  <a:schemeClr val="accent1"/>
                </a:solidFill>
                <a:latin typeface="Orly's Font 2"/>
                <a:ea typeface="Verdana" pitchFamily="34" charset="0"/>
                <a:cs typeface="Orly's Font 2"/>
              </a:rPr>
              <a:t>   30</a:t>
            </a:r>
          </a:p>
          <a:p>
            <a:pPr algn="ctr"/>
            <a:r>
              <a:rPr lang="en-US" sz="3600" dirty="0" smtClean="0">
                <a:solidFill>
                  <a:schemeClr val="accent1"/>
                </a:solidFill>
                <a:latin typeface="Orly's Font 2"/>
                <a:ea typeface="Verdana" pitchFamily="34" charset="0"/>
                <a:cs typeface="Orly's Font 2"/>
              </a:rPr>
              <a:t>    </a:t>
            </a:r>
          </a:p>
        </p:txBody>
      </p:sp>
      <p:sp>
        <p:nvSpPr>
          <p:cNvPr id="43" name="TextBox 42"/>
          <p:cNvSpPr txBox="1"/>
          <p:nvPr/>
        </p:nvSpPr>
        <p:spPr>
          <a:xfrm>
            <a:off x="2057400" y="2703373"/>
            <a:ext cx="2286000" cy="1754327"/>
          </a:xfrm>
          <a:prstGeom prst="rect">
            <a:avLst/>
          </a:prstGeom>
          <a:noFill/>
        </p:spPr>
        <p:txBody>
          <a:bodyPr wrap="square" rtlCol="0">
            <a:spAutoFit/>
          </a:bodyPr>
          <a:lstStyle/>
          <a:p>
            <a:pPr algn="ctr"/>
            <a:endParaRPr lang="en-US" sz="3600" dirty="0" smtClean="0">
              <a:solidFill>
                <a:srgbClr val="0078AE"/>
              </a:solidFill>
              <a:latin typeface="Orly's Font 2"/>
              <a:ea typeface="Verdana" pitchFamily="34" charset="0"/>
              <a:cs typeface="Orly's Font 2"/>
            </a:endParaRPr>
          </a:p>
          <a:p>
            <a:pPr algn="ctr"/>
            <a:r>
              <a:rPr lang="en-US" sz="3600" dirty="0" smtClean="0">
                <a:solidFill>
                  <a:srgbClr val="0078AE"/>
                </a:solidFill>
                <a:latin typeface="Orly's Font 2"/>
                <a:ea typeface="Verdana" pitchFamily="34" charset="0"/>
                <a:cs typeface="Orly's Font 2"/>
              </a:rPr>
              <a:t>  </a:t>
            </a:r>
            <a:r>
              <a:rPr lang="en-US" sz="3600" dirty="0">
                <a:solidFill>
                  <a:srgbClr val="0078AE"/>
                </a:solidFill>
                <a:latin typeface="Orly's Font 2"/>
                <a:ea typeface="Verdana" pitchFamily="34" charset="0"/>
                <a:cs typeface="Orly's Font 2"/>
              </a:rPr>
              <a:t>+</a:t>
            </a:r>
            <a:r>
              <a:rPr lang="en-US" sz="3600" dirty="0" smtClean="0">
                <a:solidFill>
                  <a:srgbClr val="0078AE"/>
                </a:solidFill>
                <a:latin typeface="Orly's Font 2"/>
                <a:ea typeface="Verdana" pitchFamily="34" charset="0"/>
                <a:cs typeface="Orly's Font 2"/>
              </a:rPr>
              <a:t>      1</a:t>
            </a:r>
          </a:p>
          <a:p>
            <a:pPr algn="ctr"/>
            <a:r>
              <a:rPr lang="en-US" sz="3600" dirty="0" smtClean="0">
                <a:solidFill>
                  <a:srgbClr val="0078AE"/>
                </a:solidFill>
                <a:latin typeface="Orly's Font 2"/>
                <a:ea typeface="Verdana" pitchFamily="34" charset="0"/>
                <a:cs typeface="Orly's Font 2"/>
              </a:rPr>
              <a:t>    </a:t>
            </a:r>
          </a:p>
        </p:txBody>
      </p:sp>
      <p:sp>
        <p:nvSpPr>
          <p:cNvPr id="57" name="TextBox 56"/>
          <p:cNvSpPr txBox="1"/>
          <p:nvPr/>
        </p:nvSpPr>
        <p:spPr>
          <a:xfrm>
            <a:off x="2057400" y="1446073"/>
            <a:ext cx="2286000" cy="1754327"/>
          </a:xfrm>
          <a:prstGeom prst="rect">
            <a:avLst/>
          </a:prstGeom>
          <a:noFill/>
        </p:spPr>
        <p:txBody>
          <a:bodyPr wrap="square" rtlCol="0">
            <a:spAutoFit/>
          </a:bodyPr>
          <a:lstStyle/>
          <a:p>
            <a:pPr algn="ctr"/>
            <a:endParaRPr lang="en-US" sz="3600" dirty="0" smtClean="0">
              <a:solidFill>
                <a:schemeClr val="accent1"/>
              </a:solidFill>
              <a:latin typeface="Orly's Font 2"/>
              <a:ea typeface="Verdana" pitchFamily="34" charset="0"/>
              <a:cs typeface="Orly's Font 2"/>
            </a:endParaRPr>
          </a:p>
          <a:p>
            <a:pPr algn="ctr"/>
            <a:r>
              <a:rPr lang="en-US" sz="3600" dirty="0" smtClean="0">
                <a:solidFill>
                  <a:schemeClr val="accent1"/>
                </a:solidFill>
                <a:latin typeface="Orly's Font 2"/>
                <a:ea typeface="Verdana" pitchFamily="34" charset="0"/>
                <a:cs typeface="Orly's Font 2"/>
              </a:rPr>
              <a:t>  </a:t>
            </a:r>
            <a:r>
              <a:rPr lang="en-US" sz="3600" dirty="0">
                <a:solidFill>
                  <a:schemeClr val="accent1"/>
                </a:solidFill>
                <a:latin typeface="Orly's Font 2"/>
                <a:ea typeface="Verdana" pitchFamily="34" charset="0"/>
                <a:cs typeface="Orly's Font 2"/>
              </a:rPr>
              <a:t>+</a:t>
            </a:r>
            <a:r>
              <a:rPr lang="en-US" sz="3600" dirty="0" smtClean="0">
                <a:solidFill>
                  <a:schemeClr val="accent1"/>
                </a:solidFill>
                <a:latin typeface="Orly's Font 2"/>
                <a:ea typeface="Verdana" pitchFamily="34" charset="0"/>
                <a:cs typeface="Orly's Font 2"/>
              </a:rPr>
              <a:t>  100</a:t>
            </a:r>
          </a:p>
          <a:p>
            <a:pPr algn="ctr"/>
            <a:r>
              <a:rPr lang="en-US" sz="3600" dirty="0" smtClean="0">
                <a:solidFill>
                  <a:schemeClr val="accent1"/>
                </a:solidFill>
                <a:latin typeface="Orly's Font 2"/>
                <a:ea typeface="Verdana" pitchFamily="34" charset="0"/>
                <a:cs typeface="Orly's Font 2"/>
              </a:rPr>
              <a:t>     </a:t>
            </a:r>
          </a:p>
        </p:txBody>
      </p:sp>
    </p:spTree>
    <p:extLst>
      <p:ext uri="{BB962C8B-B14F-4D97-AF65-F5344CB8AC3E}">
        <p14:creationId xmlns:p14="http://schemas.microsoft.com/office/powerpoint/2010/main" val="147928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80"/>
                                  </p:iterate>
                                  <p:childTnLst>
                                    <p:set>
                                      <p:cBhvr>
                                        <p:cTn id="1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 presetClass="entr" presetSubtype="0" fill="hold" grpId="0" nodeType="withEffect">
                                  <p:stCondLst>
                                    <p:cond delay="0"/>
                                  </p:stCondLst>
                                  <p:iterate type="lt">
                                    <p:tmAbs val="80"/>
                                  </p:iterate>
                                  <p:childTnLst>
                                    <p:set>
                                      <p:cBhvr>
                                        <p:cTn id="21" dur="1" fill="hold">
                                          <p:stCondLst>
                                            <p:cond delay="0"/>
                                          </p:stCondLst>
                                        </p:cTn>
                                        <p:tgtEl>
                                          <p:spTgt spid="3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type="lt">
                                    <p:tmAbs val="80"/>
                                  </p:iterate>
                                  <p:childTnLst>
                                    <p:set>
                                      <p:cBhvr>
                                        <p:cTn id="29" dur="1" fill="hold">
                                          <p:stCondLst>
                                            <p:cond delay="0"/>
                                          </p:stCondLst>
                                        </p:cTn>
                                        <p:tgtEl>
                                          <p:spTgt spid="4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1" nodeType="withEffect">
                                  <p:stCondLst>
                                    <p:cond delay="0"/>
                                  </p:stCondLst>
                                  <p:iterate type="lt">
                                    <p:tmPct val="0"/>
                                  </p:iterate>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iterate type="lt">
                                    <p:tmAbs val="80"/>
                                  </p:iterate>
                                  <p:childTnLst>
                                    <p:set>
                                      <p:cBhvr>
                                        <p:cTn id="44"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type="lt">
                                    <p:tmAbs val="80"/>
                                  </p:iterate>
                                  <p:childTnLst>
                                    <p:set>
                                      <p:cBhvr>
                                        <p:cTn id="48" dur="1" fill="hold">
                                          <p:stCondLst>
                                            <p:cond delay="0"/>
                                          </p:stCondLst>
                                        </p:cTn>
                                        <p:tgtEl>
                                          <p:spTgt spid="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1" nodeType="withEffect">
                                  <p:stCondLst>
                                    <p:cond delay="0"/>
                                  </p:stCondLst>
                                  <p:iterate type="lt">
                                    <p:tmPct val="0"/>
                                  </p:iterate>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80"/>
                                  </p:iterate>
                                  <p:childTnLst>
                                    <p:set>
                                      <p:cBhvr>
                                        <p:cTn id="6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5" grpId="1"/>
      <p:bldP spid="37" grpId="1"/>
      <p:bldP spid="38" grpId="0"/>
      <p:bldP spid="39" grpId="0"/>
      <p:bldP spid="41" grpId="0"/>
      <p:bldP spid="42" grpId="0"/>
      <p:bldP spid="43"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85901"/>
            <a:ext cx="7772400" cy="1754327"/>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to add three-digit numbers </a:t>
            </a:r>
            <a:r>
              <a:rPr lang="en-US" sz="3600" dirty="0" smtClean="0">
                <a:solidFill>
                  <a:schemeClr val="accent1"/>
                </a:solidFill>
                <a:latin typeface="Orly's Font 2" pitchFamily="66" charset="0"/>
                <a:ea typeface="Verdana" pitchFamily="34" charset="0"/>
                <a:cs typeface="Verdana" pitchFamily="34" charset="0"/>
              </a:rPr>
              <a:t>by using expanded form.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5718</TotalTime>
  <Words>637</Words>
  <Application>Microsoft Office PowerPoint</Application>
  <PresentationFormat>On-screen Show (16:10)</PresentationFormat>
  <Paragraphs>95</Paragraphs>
  <Slides>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Orly's Font 2</vt:lpstr>
      <vt:lpstr>Courier New</vt:lpstr>
      <vt:lpstr>Wingdings</vt:lpstr>
      <vt:lpstr>Orly's Font</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278</cp:revision>
  <dcterms:created xsi:type="dcterms:W3CDTF">2011-06-12T17:04:43Z</dcterms:created>
  <dcterms:modified xsi:type="dcterms:W3CDTF">2015-06-07T13:38:19Z</dcterms:modified>
</cp:coreProperties>
</file>